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4F81B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8" autoAdjust="0"/>
    <p:restoredTop sz="86353" autoAdjust="0"/>
  </p:normalViewPr>
  <p:slideViewPr>
    <p:cSldViewPr>
      <p:cViewPr>
        <p:scale>
          <a:sx n="73" d="100"/>
          <a:sy n="73" d="100"/>
        </p:scale>
        <p:origin x="-287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BE486-56E1-4F4F-91D0-48C9E00849A8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F60ED-9089-4A84-8FBA-58A96D14B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F60ED-9089-4A84-8FBA-58A96D14B7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685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"Cursed be Haman”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1295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"Blessed be Mordecai"</a:t>
            </a:r>
            <a:endParaRPr lang="en-US" sz="3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000" r="8571" b="6206"/>
          <a:stretch>
            <a:fillRect/>
          </a:stretch>
        </p:blipFill>
        <p:spPr bwMode="auto">
          <a:xfrm>
            <a:off x="838200" y="1981200"/>
            <a:ext cx="43434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Purim “</a:t>
            </a:r>
            <a:r>
              <a:rPr lang="en-US" sz="2600" dirty="0" err="1" smtClean="0">
                <a:latin typeface="Magneto" pitchFamily="82" charset="0"/>
              </a:rPr>
              <a:t>Gragger</a:t>
            </a:r>
            <a:r>
              <a:rPr lang="en-US" sz="2600" dirty="0" smtClean="0">
                <a:latin typeface="Magneto" pitchFamily="82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35" grpId="0"/>
      <p:bldP spid="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aseline="30000" dirty="0" smtClean="0">
                <a:latin typeface="+mj-lt"/>
              </a:rPr>
              <a:t>1</a:t>
            </a:r>
            <a:r>
              <a:rPr lang="en-US" sz="2700" i="1" baseline="30000" dirty="0" smtClean="0">
                <a:latin typeface="+mj-lt"/>
              </a:rPr>
              <a:t> </a:t>
            </a:r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By the rivers of Babylon,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There we sat down, yea, we wept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When we remembered Zion.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baseline="30000" dirty="0" smtClean="0">
                <a:latin typeface="+mj-lt"/>
              </a:rPr>
              <a:t>2 </a:t>
            </a:r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We hung our harps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Upon the willows in the midst of it.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baseline="30000" dirty="0" smtClean="0">
                <a:latin typeface="+mj-lt"/>
              </a:rPr>
              <a:t>3 </a:t>
            </a:r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For there those who carried us away captive asked of us a song,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And those who plundered us requested mirth,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Saying, “Sing us one of the </a:t>
            </a:r>
            <a:endParaRPr lang="en-US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Psalm 137:1-6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58674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songs of Zion!”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baseline="30000" dirty="0" smtClean="0">
                <a:latin typeface="+mj-lt"/>
              </a:rPr>
              <a:t>4 </a:t>
            </a:r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How shall we sing the </a:t>
            </a:r>
            <a:r>
              <a:rPr lang="en-US" sz="27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’s song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In a foreign land?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baseline="30000" dirty="0" smtClean="0">
                <a:latin typeface="+mj-lt"/>
              </a:rPr>
              <a:t>5 </a:t>
            </a:r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If I forget you, O Jerusalem,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Let my right hand forget its skill!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baseline="30000" dirty="0" smtClean="0">
                <a:latin typeface="+mj-lt"/>
              </a:rPr>
              <a:t>6 </a:t>
            </a:r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If I do not remember you,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Let my tongue cling to the roof of my mouth—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If I do not exalt Jerusalem </a:t>
            </a:r>
            <a:endParaRPr lang="en-US" sz="27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700" i="1" dirty="0" smtClean="0">
                <a:solidFill>
                  <a:schemeClr val="bg1"/>
                </a:solidFill>
                <a:latin typeface="+mj-lt"/>
              </a:rPr>
              <a:t>Above my chief joy. </a:t>
            </a:r>
            <a:endParaRPr lang="en-US" sz="2700" dirty="0" smtClean="0"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Biblical Ways to Obtain a Wife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6858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Find an attractive prisoner of war, bring her home, shave her head, trim her nails, and give her new clothes. Then she's yours. -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(Deut. 21:11-13)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252766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Find a prostitute and marry her. -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(Hos. 1:1-3)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3276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Purchase a piece of property, and get a woman as part of the deal. - Boaz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(Ruth 4:5-10)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762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Cut 200 foreskins off </a:t>
            </a:r>
            <a:r>
              <a:rPr lang="en-US" sz="2400" dirty="0" smtClean="0">
                <a:latin typeface="+mj-lt"/>
              </a:rPr>
              <a:t>your </a:t>
            </a:r>
            <a:r>
              <a:rPr lang="en-US" sz="2400" dirty="0" smtClean="0">
                <a:latin typeface="+mj-lt"/>
              </a:rPr>
              <a:t>future father-in-law's enemies and get his daughter for a wife - David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Samuel 18:27)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33600"/>
            <a:ext cx="5867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Kill any husband and take HIS wife (Prepare to lose four sons, though). - David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(2 Samuel 11)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3263537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Become the emperor of a huge nation and hold a beauty contest. - Xerxes or Ahasuerus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(Esther 2:3-4)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4711337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Don't be so picky. Make up for quality with quantity. - Solomon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(1 Kings 11:1-3)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330337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Go to a party and hide. When the omen come out to dance, grab one and carry her off to be your wife. - Benjaminites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(Judges 21:19-25)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5" grpId="0"/>
      <p:bldP spid="35" grpId="1"/>
      <p:bldP spid="35" grpId="2"/>
      <p:bldP spid="36" grpId="0"/>
      <p:bldP spid="36" grpId="1"/>
      <p:bldP spid="36" grpId="2"/>
      <p:bldP spid="53" grpId="0"/>
      <p:bldP spid="53" grpId="1"/>
      <p:bldP spid="53" grpId="2"/>
      <p:bldP spid="60" grpId="0"/>
      <p:bldP spid="6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The Persian Empire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457200" y="1815026"/>
            <a:ext cx="7315200" cy="533400"/>
            <a:chOff x="457200" y="838200"/>
            <a:chExt cx="7315200" cy="533400"/>
          </a:xfrm>
        </p:grpSpPr>
        <p:grpSp>
          <p:nvGrpSpPr>
            <p:cNvPr id="3" name="Group 18"/>
            <p:cNvGrpSpPr/>
            <p:nvPr/>
          </p:nvGrpSpPr>
          <p:grpSpPr>
            <a:xfrm>
              <a:off x="457200" y="838200"/>
              <a:ext cx="7315200" cy="533400"/>
              <a:chOff x="457200" y="838200"/>
              <a:chExt cx="7315200" cy="5334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57200" y="838200"/>
                <a:ext cx="7315200" cy="53340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2019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104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47625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38481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29337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5676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6591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866900" y="902525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500 BC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788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490 BC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076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480 BC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24599" y="901337"/>
              <a:ext cx="1068977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470 BC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73881" y="4104319"/>
            <a:ext cx="1524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Battle of Marathon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490 BC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93848" y="4104317"/>
            <a:ext cx="161239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Battle of Thermopylae 480 BC</a:t>
            </a:r>
          </a:p>
        </p:txBody>
      </p:sp>
      <p:cxnSp>
        <p:nvCxnSpPr>
          <p:cNvPr id="54" name="Straight Arrow Connector 53"/>
          <p:cNvCxnSpPr>
            <a:stCxn id="51" idx="0"/>
          </p:cNvCxnSpPr>
          <p:nvPr/>
        </p:nvCxnSpPr>
        <p:spPr>
          <a:xfrm rot="5400000" flipH="1" flipV="1">
            <a:off x="1638229" y="2536053"/>
            <a:ext cx="1665919" cy="14706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306824" y="4110413"/>
            <a:ext cx="116738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Battle of Salamis480 BC</a:t>
            </a:r>
          </a:p>
        </p:txBody>
      </p:sp>
      <p:cxnSp>
        <p:nvCxnSpPr>
          <p:cNvPr id="56" name="Straight Arrow Connector 55"/>
          <p:cNvCxnSpPr>
            <a:stCxn id="55" idx="0"/>
          </p:cNvCxnSpPr>
          <p:nvPr/>
        </p:nvCxnSpPr>
        <p:spPr>
          <a:xfrm rot="5400000" flipH="1" flipV="1">
            <a:off x="4106435" y="3187648"/>
            <a:ext cx="1706847" cy="1386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6"/>
          <p:cNvGrpSpPr/>
          <p:nvPr/>
        </p:nvGrpSpPr>
        <p:grpSpPr>
          <a:xfrm>
            <a:off x="64942" y="1214479"/>
            <a:ext cx="4233925" cy="677331"/>
            <a:chOff x="68550" y="1214479"/>
            <a:chExt cx="1295772" cy="677331"/>
          </a:xfrm>
        </p:grpSpPr>
        <p:sp>
          <p:nvSpPr>
            <p:cNvPr id="58" name="Right Arrow 57"/>
            <p:cNvSpPr/>
            <p:nvPr/>
          </p:nvSpPr>
          <p:spPr>
            <a:xfrm rot="10800000">
              <a:off x="68550" y="1214479"/>
              <a:ext cx="1295772" cy="677331"/>
            </a:xfrm>
            <a:prstGeom prst="rightArrow">
              <a:avLst/>
            </a:prstGeom>
            <a:solidFill>
              <a:srgbClr val="FFFFFF">
                <a:alpha val="74902"/>
              </a:srgb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4029" y="1394702"/>
              <a:ext cx="1054092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Darius </a:t>
              </a:r>
              <a:r>
                <a:rPr lang="en-US" sz="1600" b="1" i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86991" y="1385991"/>
            <a:ext cx="3503163" cy="338554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Xerxes 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3356627" y="2419552"/>
            <a:ext cx="1688561" cy="16565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506686" y="1802674"/>
            <a:ext cx="1828800" cy="548640"/>
          </a:xfrm>
          <a:prstGeom prst="rect">
            <a:avLst/>
          </a:prstGeom>
          <a:solidFill>
            <a:srgbClr val="4F81BD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73185" y="3204710"/>
            <a:ext cx="116738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Esther Crowned479 BC</a:t>
            </a:r>
          </a:p>
        </p:txBody>
      </p:sp>
      <p:cxnSp>
        <p:nvCxnSpPr>
          <p:cNvPr id="78" name="Straight Arrow Connector 77"/>
          <p:cNvCxnSpPr>
            <a:stCxn id="77" idx="0"/>
          </p:cNvCxnSpPr>
          <p:nvPr/>
        </p:nvCxnSpPr>
        <p:spPr>
          <a:xfrm rot="16200000" flipV="1">
            <a:off x="5001251" y="2549084"/>
            <a:ext cx="801144" cy="5101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5" grpId="0" animBg="1"/>
      <p:bldP spid="55" grpId="1" animBg="1"/>
      <p:bldP spid="63" grpId="0" animBg="1"/>
      <p:bldP spid="74" grpId="0" animBg="1"/>
      <p:bldP spid="74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685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Esther</a:t>
            </a:r>
            <a:r>
              <a:rPr lang="en-US" sz="3200" dirty="0" smtClean="0">
                <a:latin typeface="+mj-lt"/>
              </a:rPr>
              <a:t> (Star) is her Persian name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16659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Hadassah</a:t>
            </a:r>
            <a:r>
              <a:rPr lang="en-US" sz="3200" dirty="0" smtClean="0">
                <a:latin typeface="+mj-lt"/>
              </a:rPr>
              <a:t> (Myrtle) is her Hebrew name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685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250,000-300,000 people die each day</a:t>
            </a:r>
            <a:endParaRPr lang="en-US" sz="28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16659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3,700 abortions (U.S.) each day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753">
            <a:off x="3190354" y="1190026"/>
            <a:ext cx="29051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3000000" algn="ctr" rotWithShape="0">
              <a:schemeClr val="bg1">
                <a:lumMod val="20000"/>
                <a:lumOff val="8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6825">
            <a:off x="601075" y="1185549"/>
            <a:ext cx="2533650" cy="30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266700" dir="3000000" algn="tl" rotWithShape="0">
              <a:schemeClr val="bg1">
                <a:lumMod val="20000"/>
                <a:lumOff val="80000"/>
                <a:alpha val="4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Read to 2</a:t>
            </a:r>
            <a:r>
              <a:rPr lang="en-US" sz="2600" baseline="30000" dirty="0" smtClean="0">
                <a:latin typeface="Magneto" pitchFamily="82" charset="0"/>
              </a:rPr>
              <a:t>nd</a:t>
            </a:r>
            <a:r>
              <a:rPr lang="en-US" sz="2600" dirty="0" smtClean="0">
                <a:latin typeface="Magneto" pitchFamily="82" charset="0"/>
              </a:rPr>
              <a:t> Graders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1676400" y="2677885"/>
            <a:ext cx="4572000" cy="533400"/>
          </a:xfrm>
          <a:prstGeom prst="parallelogram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457200" y="3148148"/>
            <a:ext cx="1295400" cy="533400"/>
          </a:xfrm>
          <a:prstGeom prst="parallelogram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4495800" y="1203959"/>
            <a:ext cx="1981200" cy="533400"/>
          </a:xfrm>
          <a:prstGeom prst="parallelogram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Isaiah 6.8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457200" y="1713411"/>
            <a:ext cx="2971800" cy="533400"/>
          </a:xfrm>
          <a:prstGeom prst="parallelogram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418114" y="1700348"/>
            <a:ext cx="2373085" cy="533400"/>
          </a:xfrm>
          <a:prstGeom prst="parallelogram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457200" y="2196737"/>
            <a:ext cx="3657600" cy="533400"/>
          </a:xfrm>
          <a:prstGeom prst="parallelogram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32811" y="261474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Send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61474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+mj-lt"/>
              </a:rPr>
              <a:t>Serve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685800"/>
            <a:ext cx="586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Also I heard the voice of the Lord, saying: "Whom shall I send, And who will go for Us?" Then I said, "Here am I! 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me."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/>
      <p:bldP spid="13" grpId="1"/>
      <p:bldP spid="14" grpId="0"/>
      <p:bldP spid="14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57200" y="685800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</a:rPr>
              <a:t>"In Germany, they came first for the Communists, And I didn’t speak up because I wasn’t a Communist;</a:t>
            </a:r>
            <a:endParaRPr lang="en-US" sz="25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3253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ESTHER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Martin </a:t>
            </a:r>
            <a:r>
              <a:rPr lang="en-US" sz="2800" dirty="0" err="1" smtClean="0">
                <a:latin typeface="+mj-lt"/>
              </a:rPr>
              <a:t>Niemöller</a:t>
            </a:r>
            <a:r>
              <a:rPr lang="en-US" sz="2800" dirty="0" smtClean="0">
                <a:latin typeface="+mj-lt"/>
              </a:rPr>
              <a:t>, 1946</a:t>
            </a:r>
            <a:endParaRPr lang="en-US" sz="26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246811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</a:rPr>
              <a:t>And then they came for the trade unionists, And I didn’t speak up because I wasn’t a trade unionist;</a:t>
            </a:r>
            <a:endParaRPr lang="en-US" sz="25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746863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</a:rPr>
              <a:t>And then they came for the Jews, And I didn’t speak up because I wasn’t a Jew;</a:t>
            </a:r>
            <a:endParaRPr lang="en-US" sz="25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922518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</a:rPr>
              <a:t>And then... they came for me... And by that time there was no one left to speak up." </a:t>
            </a:r>
            <a:endParaRPr lang="en-US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1947</TotalTime>
  <Words>547</Words>
  <Application>Microsoft Office PowerPoint</Application>
  <PresentationFormat>On-screen Show (4:3)</PresentationFormat>
  <Paragraphs>75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137</cp:revision>
  <dcterms:created xsi:type="dcterms:W3CDTF">2009-07-23T02:57:04Z</dcterms:created>
  <dcterms:modified xsi:type="dcterms:W3CDTF">2009-07-29T19:59:29Z</dcterms:modified>
</cp:coreProperties>
</file>